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5" r:id="rId3"/>
    <p:sldId id="257" r:id="rId4"/>
    <p:sldId id="306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07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6" r:id="rId32"/>
    <p:sldId id="337" r:id="rId33"/>
    <p:sldId id="335" r:id="rId34"/>
  </p:sldIdLst>
  <p:sldSz cx="9144000" cy="6858000" type="screen4x3"/>
  <p:notesSz cx="67945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6" autoAdjust="0"/>
    <p:restoredTop sz="95785" autoAdjust="0"/>
  </p:normalViewPr>
  <p:slideViewPr>
    <p:cSldViewPr>
      <p:cViewPr varScale="1">
        <p:scale>
          <a:sx n="106" d="100"/>
          <a:sy n="106" d="100"/>
        </p:scale>
        <p:origin x="19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36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36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36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36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6.emf"/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5106B-5DC8-4246-8CE5-7B73BACCA789}" type="datetimeFigureOut">
              <a:rPr lang="de-DE" smtClean="0"/>
              <a:t>24.09.2016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7DBBA-6E62-4878-844D-74A2A21477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661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87406-CC9D-43B1-88DB-2DF61C153BE0}" type="datetimeFigureOut">
              <a:rPr lang="de-DE" smtClean="0"/>
              <a:t>24.09.2016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A0219-5822-482C-ABD6-1868D51D3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06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A0219-5822-482C-ABD6-1868D51D303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18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92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54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37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4716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74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26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79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09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09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23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65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52636"/>
            <a:ext cx="695168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10184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47663" y="6525344"/>
            <a:ext cx="6200579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84368" y="6525344"/>
            <a:ext cx="802432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9060380-A891-4F09-96D7-DC3EA9B717F2}" type="slidenum">
              <a:rPr lang="en-US" noProof="0" smtClean="0"/>
              <a:pPr/>
              <a:t>‹Nr.›</a:t>
            </a:fld>
            <a:endParaRPr lang="en-US" noProof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107504" y="985590"/>
            <a:ext cx="88569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182091" y="6381328"/>
            <a:ext cx="88569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3" descr="dhb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0"/>
          <a:stretch>
            <a:fillRect/>
          </a:stretch>
        </p:blipFill>
        <p:spPr bwMode="auto">
          <a:xfrm>
            <a:off x="7419226" y="0"/>
            <a:ext cx="1692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65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6.emf"/><Relationship Id="rId9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jp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0" y="1165250"/>
            <a:ext cx="8784853" cy="48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194721" y="5711914"/>
            <a:ext cx="88417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Passives Spiel und seine regelgerechte Lösung</a:t>
            </a:r>
          </a:p>
        </p:txBody>
      </p:sp>
      <p:sp>
        <p:nvSpPr>
          <p:cNvPr id="7" name="Rechteck 6"/>
          <p:cNvSpPr/>
          <p:nvPr/>
        </p:nvSpPr>
        <p:spPr>
          <a:xfrm>
            <a:off x="4499992" y="1165250"/>
            <a:ext cx="44492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Stolpersteine</a:t>
            </a:r>
          </a:p>
          <a:p>
            <a:pPr algn="ctr"/>
            <a:r>
              <a:rPr lang="de-DE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im Regelwerk</a:t>
            </a:r>
            <a:endParaRPr lang="de-DE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74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10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729730"/>
            <a:ext cx="2097557" cy="2756511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1537529" y="2707332"/>
            <a:ext cx="3001454" cy="943293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875126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739455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97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0046 L 0.22396 -0.41342 L -0.11042 -0.2662 L -0.11042 -0.26597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11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556041"/>
            <a:ext cx="1914551" cy="2930201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379096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36987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24" name="Objekt 2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092 L 0.20834 -0.44398 L 0.20938 -0.44537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12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816236"/>
            <a:ext cx="2058567" cy="2670007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101503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941558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9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2535 -0.40625 L 0.22657 -0.40741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13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729730"/>
            <a:ext cx="2097557" cy="2756511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3005156" y="2707332"/>
            <a:ext cx="1533827" cy="80399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939599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054837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37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0.22605 -0.41227 L 0.04323 -0.28588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14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26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27" name="Oval 4"/>
          <p:cNvSpPr/>
          <p:nvPr/>
        </p:nvSpPr>
        <p:spPr>
          <a:xfrm>
            <a:off x="2223587" y="552655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5"/>
          <p:cNvSpPr/>
          <p:nvPr/>
        </p:nvSpPr>
        <p:spPr>
          <a:xfrm>
            <a:off x="4590542" y="583935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6"/>
          <p:cNvSpPr/>
          <p:nvPr/>
        </p:nvSpPr>
        <p:spPr>
          <a:xfrm>
            <a:off x="6587524" y="501706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7"/>
          <p:cNvSpPr/>
          <p:nvPr/>
        </p:nvSpPr>
        <p:spPr>
          <a:xfrm>
            <a:off x="7190713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8"/>
          <p:cNvSpPr/>
          <p:nvPr/>
        </p:nvSpPr>
        <p:spPr>
          <a:xfrm>
            <a:off x="1724471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Oval 9"/>
          <p:cNvSpPr/>
          <p:nvPr/>
        </p:nvSpPr>
        <p:spPr>
          <a:xfrm>
            <a:off x="3678376" y="422712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Oval 10"/>
          <p:cNvSpPr/>
          <p:nvPr/>
        </p:nvSpPr>
        <p:spPr>
          <a:xfrm>
            <a:off x="2943118" y="4685140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11"/>
          <p:cNvSpPr/>
          <p:nvPr/>
        </p:nvSpPr>
        <p:spPr>
          <a:xfrm>
            <a:off x="2688398" y="350665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Oval 12"/>
          <p:cNvSpPr/>
          <p:nvPr/>
        </p:nvSpPr>
        <p:spPr>
          <a:xfrm>
            <a:off x="4503702" y="449633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Oval 13"/>
          <p:cNvSpPr/>
          <p:nvPr/>
        </p:nvSpPr>
        <p:spPr>
          <a:xfrm>
            <a:off x="5754202" y="403640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14"/>
          <p:cNvSpPr/>
          <p:nvPr/>
        </p:nvSpPr>
        <p:spPr>
          <a:xfrm>
            <a:off x="6266559" y="347225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15"/>
          <p:cNvSpPr/>
          <p:nvPr/>
        </p:nvSpPr>
        <p:spPr>
          <a:xfrm>
            <a:off x="3513380" y="437510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16"/>
          <p:cNvSpPr/>
          <p:nvPr/>
        </p:nvSpPr>
        <p:spPr>
          <a:xfrm>
            <a:off x="4503702" y="255136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17"/>
          <p:cNvSpPr/>
          <p:nvPr/>
        </p:nvSpPr>
        <p:spPr>
          <a:xfrm>
            <a:off x="2397267" y="548155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1" name="Gerade Verbindung mit Pfeil 40"/>
          <p:cNvCxnSpPr/>
          <p:nvPr/>
        </p:nvCxnSpPr>
        <p:spPr>
          <a:xfrm flipH="1" flipV="1">
            <a:off x="1403648" y="4461947"/>
            <a:ext cx="1458430" cy="30959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V="1">
            <a:off x="2397268" y="4877032"/>
            <a:ext cx="545850" cy="60452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635603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25" name="Objekt 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562594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27" name="Objekt 2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18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209 L 0.05313 -0.10672 L -0.11857 -0.15533 L -0.11961 -0.15672 L -0.11961 -0.15533 L -0.11961 -0.1551 " pathEditMode="relative" rAng="0" ptsTypes="AAAA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15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7664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02608" y="552655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69563" y="583935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566545" y="501706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169734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03492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657397" y="422712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778672" y="4685140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667419" y="350665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482723" y="449633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33223" y="403640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245580" y="347225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492401" y="437510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482723" y="255136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376288" y="548155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3666081" y="4609348"/>
            <a:ext cx="903482" cy="1230004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2376289" y="4583183"/>
            <a:ext cx="1116112" cy="898377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726514"/>
              </p:ext>
            </p:extLst>
          </p:nvPr>
        </p:nvGraphicFramePr>
        <p:xfrm>
          <a:off x="948736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28" name="Objekt 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8736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21751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29" name="Objekt 2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8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069 L 0.12465 -0.14005 L 0.23715 0.05092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16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7664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02608" y="552655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69563" y="583935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566545" y="501706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169734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03492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657397" y="422712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3219977" y="4268328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667419" y="350665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482723" y="449633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33223" y="403640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245580" y="347225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492401" y="437510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482723" y="255136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376288" y="548155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H="1">
            <a:off x="2301294" y="4375102"/>
            <a:ext cx="881657" cy="11064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2477715" y="4496339"/>
            <a:ext cx="878916" cy="1117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950979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25" name="Objekt 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414561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27" name="Objekt 2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0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7 L 0.09184 -0.15348 L -0.00035 -0.00047 Z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17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506426" y="545228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82251" y="573052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18060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68628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28113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906235" y="467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07641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497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3740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3247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6093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2352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1907704" y="2870023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2008505" y="2915023"/>
            <a:ext cx="5170969" cy="23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4421188" y="3135913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de-DE" dirty="0"/>
              <a:t> 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798991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924655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24" name="Objekt 2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1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5.55112E-17 L 0.57274 0.004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18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699" y="1366183"/>
            <a:ext cx="5810602" cy="498208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9512" y="980728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Hier noch einmal alle vorherigen Beispiele auf einen Blick</a:t>
            </a:r>
          </a:p>
        </p:txBody>
      </p:sp>
      <p:sp>
        <p:nvSpPr>
          <p:cNvPr id="10" name="Ellipse 9"/>
          <p:cNvSpPr/>
          <p:nvPr/>
        </p:nvSpPr>
        <p:spPr>
          <a:xfrm>
            <a:off x="2736000" y="1602000"/>
            <a:ext cx="2232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0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19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150514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468000" y="64800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 hier sehen wir Beispiele für Situationen nach erfolgtem 6. Pass</a:t>
            </a:r>
          </a:p>
        </p:txBody>
      </p:sp>
      <p:sp>
        <p:nvSpPr>
          <p:cNvPr id="8" name="Ellipse 7"/>
          <p:cNvSpPr/>
          <p:nvPr/>
        </p:nvSpPr>
        <p:spPr>
          <a:xfrm>
            <a:off x="1619672" y="1340768"/>
            <a:ext cx="2047664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2" name="Oval 4"/>
          <p:cNvSpPr/>
          <p:nvPr/>
        </p:nvSpPr>
        <p:spPr>
          <a:xfrm>
            <a:off x="2506426" y="545228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5"/>
          <p:cNvSpPr/>
          <p:nvPr/>
        </p:nvSpPr>
        <p:spPr>
          <a:xfrm>
            <a:off x="3534224" y="573052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6"/>
          <p:cNvSpPr/>
          <p:nvPr/>
        </p:nvSpPr>
        <p:spPr>
          <a:xfrm>
            <a:off x="6631681" y="5018060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7"/>
          <p:cNvSpPr/>
          <p:nvPr/>
        </p:nvSpPr>
        <p:spPr>
          <a:xfrm>
            <a:off x="7234870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8"/>
          <p:cNvSpPr/>
          <p:nvPr/>
        </p:nvSpPr>
        <p:spPr>
          <a:xfrm>
            <a:off x="1768628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9"/>
          <p:cNvSpPr/>
          <p:nvPr/>
        </p:nvSpPr>
        <p:spPr>
          <a:xfrm>
            <a:off x="3822256" y="4228113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0"/>
          <p:cNvSpPr/>
          <p:nvPr/>
        </p:nvSpPr>
        <p:spPr>
          <a:xfrm>
            <a:off x="2906235" y="467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1"/>
          <p:cNvSpPr/>
          <p:nvPr/>
        </p:nvSpPr>
        <p:spPr>
          <a:xfrm>
            <a:off x="2732555" y="3507641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2"/>
          <p:cNvSpPr/>
          <p:nvPr/>
        </p:nvSpPr>
        <p:spPr>
          <a:xfrm>
            <a:off x="4547859" y="4497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3"/>
          <p:cNvSpPr/>
          <p:nvPr/>
        </p:nvSpPr>
        <p:spPr>
          <a:xfrm>
            <a:off x="5798359" y="403740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4"/>
          <p:cNvSpPr/>
          <p:nvPr/>
        </p:nvSpPr>
        <p:spPr>
          <a:xfrm>
            <a:off x="6310716" y="3473247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5"/>
          <p:cNvSpPr/>
          <p:nvPr/>
        </p:nvSpPr>
        <p:spPr>
          <a:xfrm>
            <a:off x="3557537" y="4376093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 16"/>
          <p:cNvSpPr/>
          <p:nvPr/>
        </p:nvSpPr>
        <p:spPr>
          <a:xfrm>
            <a:off x="4547859" y="2552352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Oval 17"/>
          <p:cNvSpPr/>
          <p:nvPr/>
        </p:nvSpPr>
        <p:spPr>
          <a:xfrm>
            <a:off x="3635896" y="5678335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3725896" y="4462937"/>
            <a:ext cx="459865" cy="120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4421188" y="3135913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de-DE" dirty="0"/>
              <a:t> 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264311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504592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995936" y="2940472"/>
            <a:ext cx="1736466" cy="738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/>
              <a:t>Gemeint ist, dass der Kreisläufer den Ball (irrtümlich) abfängt</a:t>
            </a:r>
          </a:p>
        </p:txBody>
      </p:sp>
      <p:cxnSp>
        <p:nvCxnSpPr>
          <p:cNvPr id="29" name="Verbinder: gewinkelt 28"/>
          <p:cNvCxnSpPr>
            <a:endCxn id="6" idx="1"/>
          </p:cNvCxnSpPr>
          <p:nvPr/>
        </p:nvCxnSpPr>
        <p:spPr>
          <a:xfrm rot="5400000">
            <a:off x="3483565" y="2607608"/>
            <a:ext cx="1214568" cy="189825"/>
          </a:xfrm>
          <a:prstGeom prst="bentConnector4">
            <a:avLst>
              <a:gd name="adj1" fmla="val -239"/>
              <a:gd name="adj2" fmla="val 220427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69 L 0.03438 0.00208 L 0.03438 0.0037 L 0.03438 0.00393 " pathEditMode="relative" rAng="0" ptsTypes="AAAA">
                                      <p:cBhvr>
                                        <p:cTn id="6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16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093 L 0.05712 -0.19421 L 0.05712 -0.19282 " pathEditMode="relative" rAng="0" ptsTypes="AAA">
                                      <p:cBhvr>
                                        <p:cTn id="6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extfeld 4"/>
          <p:cNvSpPr txBox="1"/>
          <p:nvPr/>
        </p:nvSpPr>
        <p:spPr>
          <a:xfrm>
            <a:off x="539552" y="1052736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im Regelwerk 2016 im Anhang 3 zu den Guidelines und Interpretationen veröffentlichten Schulungshilfen sind in dieser Form nicht unmittelbar zugänglich.</a:t>
            </a:r>
          </a:p>
          <a:p>
            <a:endParaRPr lang="de-DE" dirty="0"/>
          </a:p>
          <a:p>
            <a:r>
              <a:rPr lang="de-DE" dirty="0"/>
              <a:t>Stefan Jäger -Schiedsrichterlehrwart im Handballverband Sachsen- hat daher eine animierte Version der Schulungshilfe entwickelt, die hier dankenswerterweise in angepasster Form veröffentlicht werden darf.</a:t>
            </a:r>
          </a:p>
          <a:p>
            <a:endParaRPr lang="de-DE" dirty="0"/>
          </a:p>
          <a:p>
            <a:r>
              <a:rPr lang="de-DE" dirty="0"/>
              <a:t>Die Schulungshilfe ist auch an dieser Stelle, den Vorgaben des Regelwerks folgend (siehe IHF-Erläuterung 4  Abschnitt D), zweigeteilt.</a:t>
            </a:r>
          </a:p>
          <a:p>
            <a:r>
              <a:rPr lang="de-DE" dirty="0"/>
              <a:t>Zunächst werden denkbare Fälle </a:t>
            </a:r>
            <a:r>
              <a:rPr lang="de-DE" u="sng" dirty="0"/>
              <a:t>vor</a:t>
            </a:r>
            <a:r>
              <a:rPr lang="de-DE" dirty="0"/>
              <a:t> dem erfolgten 6. Pass aufgezeigt.</a:t>
            </a:r>
          </a:p>
          <a:p>
            <a:r>
              <a:rPr lang="de-DE" dirty="0"/>
              <a:t>Ab der Folie Nr. 19 werden die denkbaren Fälle </a:t>
            </a:r>
            <a:r>
              <a:rPr lang="de-DE" u="sng" dirty="0"/>
              <a:t>nach</a:t>
            </a:r>
            <a:r>
              <a:rPr lang="de-DE" dirty="0"/>
              <a:t> erfolgtem 6. Pass aufgearbeitet.</a:t>
            </a:r>
          </a:p>
          <a:p>
            <a:r>
              <a:rPr lang="de-DE" dirty="0"/>
              <a:t>In den beiden Schulungsabschnitten bleiben die nachfolgenden Informationen jeweils unverändert und ermöglichen die Zuordnung der jeweiligen Aktionen von Angriff und Abwehr nebst der abzuleitenden Spielfortsetzung und der regelgerechten Zählweise.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058176"/>
              </p:ext>
            </p:extLst>
          </p:nvPr>
        </p:nvGraphicFramePr>
        <p:xfrm>
          <a:off x="636242" y="5301208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26" name="Objek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242" y="5301208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9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20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506426" y="545228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3534224" y="573052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18060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68628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822256" y="4228113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906235" y="467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07641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497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3740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3247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6093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2352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3635896" y="5678335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3725896" y="4775211"/>
            <a:ext cx="330144" cy="888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4421188" y="3135913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de-DE" dirty="0"/>
              <a:t> 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 flipH="1">
            <a:off x="2716410" y="4757863"/>
            <a:ext cx="1279526" cy="694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089663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32" name="Objekt 3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047340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35" name="Objekt 3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66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4.44444E-6 L 0.04514 0.03658 L 0.04514 0.03426 " pathEditMode="relative" rAng="0" ptsTypes="AAA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8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6 L 0.03715 -0.13657 L -0.11597 -0.03102 " pathEditMode="relative" rAng="0" ptsTypes="AAA">
                                      <p:cBhvr>
                                        <p:cTn id="4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21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7664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604992" y="444152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69563" y="533529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566545" y="501706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169734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03492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657397" y="422712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3219977" y="4268328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667419" y="350665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482723" y="449633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33223" y="403640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245580" y="347225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492401" y="437510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482723" y="255136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4632888" y="5263288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4462369" y="4670028"/>
            <a:ext cx="20354" cy="665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 flipV="1">
            <a:off x="4786213" y="4584498"/>
            <a:ext cx="20355" cy="678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026409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17422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36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0.00295 -0.09699 L 0.00017 0.00023 Z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22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1325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526112" y="5192271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283968" y="533628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342536" y="4472191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68628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822256" y="4228113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906235" y="467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07641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497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3740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3247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6093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2352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6426216" y="4400183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H="1" flipV="1">
            <a:off x="5991309" y="4228113"/>
            <a:ext cx="351227" cy="207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4421188" y="3135913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de-DE" dirty="0"/>
              <a:t> 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5991309" y="3681330"/>
            <a:ext cx="1631867" cy="442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432829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30" name="Objekt 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316940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31" name="Objekt 3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3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1.85185E-6 L -0.05243 -0.04445 L 0.13715 -0.11667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23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526112" y="5192271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283968" y="533628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084168" y="425616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68628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822256" y="4228113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906235" y="467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07641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497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3740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3247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6093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2352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6156176" y="4166167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4421188" y="3135913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de-DE" dirty="0"/>
              <a:t> 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 flipH="1" flipV="1">
            <a:off x="5364088" y="2560311"/>
            <a:ext cx="845313" cy="1650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533924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878163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0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0.00046 L 0.021 -0.00185 L 0.021 -0.00046 " pathEditMode="relative" rAng="0" ptsTypes="AAA">
                                      <p:cBhvr>
                                        <p:cTn id="4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6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-0.0007 L -0.09895 -0.25347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24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526112" y="5192271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283968" y="533628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084168" y="425616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68628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822256" y="4228113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906235" y="467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07641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497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3740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3247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6093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2352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6156176" y="4166167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4421188" y="3135913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de-DE" dirty="0"/>
              <a:t> </a:t>
            </a:r>
          </a:p>
        </p:txBody>
      </p:sp>
      <p:cxnSp>
        <p:nvCxnSpPr>
          <p:cNvPr id="25" name="Gerade Verbindung mit Pfeil 24"/>
          <p:cNvCxnSpPr>
            <a:stCxn id="23" idx="5"/>
          </p:cNvCxnSpPr>
          <p:nvPr/>
        </p:nvCxnSpPr>
        <p:spPr>
          <a:xfrm flipH="1" flipV="1">
            <a:off x="5698938" y="3415252"/>
            <a:ext cx="534058" cy="82773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652316"/>
              </p:ext>
            </p:extLst>
          </p:nvPr>
        </p:nvGraphicFramePr>
        <p:xfrm>
          <a:off x="950400" y="1945692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45692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571656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0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46 L 0.02725 0.0245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125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-0.0007 L -0.04687 -0.10625 L -0.05104 -0.10625 L -0.05729 -0.11597 L -0.05416 -0.12708 L -0.06145 -0.12986 L -0.06145 -0.12847 " pathEditMode="relative" rAng="0" ptsTypes="AAAA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25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642885"/>
            <a:ext cx="1547727" cy="2843355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2173633" y="2597886"/>
            <a:ext cx="1747368" cy="509843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176205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30" name="Objekt 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925224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63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092 L 0.16876 -0.42315 L -0.04271 -0.33704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26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729730"/>
            <a:ext cx="2097557" cy="2756511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1537529" y="2707332"/>
            <a:ext cx="3001454" cy="943293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741508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26030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8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0046 L 0.22396 -0.41342 L -0.11042 -0.2662 L -0.11042 -0.26597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27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556041"/>
            <a:ext cx="1914551" cy="2930201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090415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650926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24" name="Objekt 2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59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092 L 0.20834 -0.44398 L 0.20938 -0.44537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28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75856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Worksheet" r:id="rId5" imgW="5648215" imgH="447843" progId="Excel.Sheet.12">
                  <p:embed/>
                </p:oleObj>
              </mc:Choice>
              <mc:Fallback>
                <p:oleObj name="Worksheet" r:id="rId5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962643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Worksheet" r:id="rId7" imgW="3247796" imgH="447843" progId="Excel.Sheet.12">
                  <p:embed/>
                </p:oleObj>
              </mc:Choice>
              <mc:Fallback>
                <p:oleObj name="Worksheet" r:id="rId7" imgW="3247796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816236"/>
            <a:ext cx="2058567" cy="2670007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5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2535 -0.40625 L 0.22657 -0.40741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29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729730"/>
            <a:ext cx="2097557" cy="2756511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3005156" y="2707332"/>
            <a:ext cx="1533827" cy="80399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421875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827456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4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0.22605 -0.41227 L 0.04323 -0.28588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3" y="6526800"/>
            <a:ext cx="6200579" cy="216024"/>
          </a:xfrm>
        </p:spPr>
        <p:txBody>
          <a:bodyPr/>
          <a:lstStyle/>
          <a:p>
            <a:r>
              <a:rPr lang="de-DE" dirty="0"/>
              <a:t>Stolpersteine im Regelwerk - Animierte Schulungshilfe für Passive Spiel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3</a:t>
            </a:fld>
            <a:endParaRPr lang="en-US" noProof="0"/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8800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506426" y="5462790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82251" y="574103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856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23055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68628" y="2823055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8621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906235" y="4681527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814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7838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7908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83755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86601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62860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650988" y="5371213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>
            <a:stCxn id="10" idx="6"/>
          </p:cNvCxnSpPr>
          <p:nvPr/>
        </p:nvCxnSpPr>
        <p:spPr>
          <a:xfrm>
            <a:off x="2680106" y="5549635"/>
            <a:ext cx="1867753" cy="229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4421188" y="3146421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de-DE" dirty="0"/>
              <a:t> </a:t>
            </a:r>
          </a:p>
        </p:txBody>
      </p:sp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191656"/>
              </p:ext>
            </p:extLst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Worksheet" r:id="rId4" imgW="9029580" imgH="1162192" progId="Excel.Sheet.12">
                  <p:embed/>
                </p:oleObj>
              </mc:Choice>
              <mc:Fallback>
                <p:oleObj name="Worksheet" r:id="rId4" imgW="9029580" imgH="1162192" progId="Excel.Sheet.12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433929"/>
              </p:ext>
            </p:extLst>
          </p:nvPr>
        </p:nvGraphicFramePr>
        <p:xfrm>
          <a:off x="948736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8736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659634"/>
              </p:ext>
            </p:extLst>
          </p:nvPr>
        </p:nvGraphicFramePr>
        <p:xfrm>
          <a:off x="5574163" y="1923516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33" name="Objekt 3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4163" y="1923516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1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20625 0.041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30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980728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Hier noch einmal alle vorherigen Beispiele auf einen Blick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800" y="1349777"/>
            <a:ext cx="6458400" cy="433440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907704" y="1628800"/>
            <a:ext cx="1943968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47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31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052736"/>
            <a:ext cx="83529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Handhabungshinweise für Schiedsrichterteams</a:t>
            </a:r>
          </a:p>
          <a:p>
            <a:endParaRPr lang="de-DE" sz="1200" dirty="0"/>
          </a:p>
          <a:p>
            <a:pPr>
              <a:tabLst>
                <a:tab pos="1257300" algn="l"/>
              </a:tabLst>
            </a:pPr>
            <a:r>
              <a:rPr lang="de-DE" sz="2000" b="1" dirty="0">
                <a:solidFill>
                  <a:srgbClr val="00B050"/>
                </a:solidFill>
              </a:rPr>
              <a:t>Merksätze:</a:t>
            </a:r>
            <a:r>
              <a:rPr lang="de-DE" sz="2000" b="1" dirty="0">
                <a:solidFill>
                  <a:srgbClr val="0070C0"/>
                </a:solidFill>
              </a:rPr>
              <a:t>	</a:t>
            </a:r>
            <a:r>
              <a:rPr lang="de-DE" b="1" dirty="0">
                <a:solidFill>
                  <a:srgbClr val="FF0000"/>
                </a:solidFill>
              </a:rPr>
              <a:t>Ein Pass zählt, wenn der Ball (Wurf) von Angreifer zu Angreifer gelangt.</a:t>
            </a:r>
          </a:p>
          <a:p>
            <a:pPr>
              <a:tabLst>
                <a:tab pos="1257300" algn="l"/>
              </a:tabLst>
            </a:pPr>
            <a:r>
              <a:rPr lang="de-DE" b="1" dirty="0">
                <a:solidFill>
                  <a:srgbClr val="FF0000"/>
                </a:solidFill>
              </a:rPr>
              <a:t>	Kommt der Ball (Wurf) wegen eines Abwehrvergehens nicht bei 	einem Angreifer an (inkl. Einwurf), liegt kein zählbarer Pass vor.</a:t>
            </a:r>
          </a:p>
          <a:p>
            <a:pPr>
              <a:tabLst>
                <a:tab pos="1257300" algn="l"/>
              </a:tabLst>
            </a:pPr>
            <a:r>
              <a:rPr lang="de-DE" b="1" dirty="0">
                <a:solidFill>
                  <a:srgbClr val="FF0000"/>
                </a:solidFill>
              </a:rPr>
              <a:t>	Kommt der Ball (Wurf) wegen eines Fehlpasses nicht beim 	Angreifer an, endet das Zählen wegen Ballverlust der angreifenden 	Mannschaft.</a:t>
            </a:r>
          </a:p>
          <a:p>
            <a:pPr lvl="0">
              <a:tabLst>
                <a:tab pos="1257300" algn="l"/>
              </a:tabLst>
            </a:pPr>
            <a:r>
              <a:rPr lang="de-DE" sz="2000" b="1" dirty="0">
                <a:solidFill>
                  <a:srgbClr val="00B050"/>
                </a:solidFill>
              </a:rPr>
              <a:t>Operativ:</a:t>
            </a:r>
            <a:r>
              <a:rPr lang="de-DE" sz="2000" b="1" dirty="0">
                <a:solidFill>
                  <a:srgbClr val="0070C0"/>
                </a:solidFill>
              </a:rPr>
              <a:t>	</a:t>
            </a:r>
            <a:r>
              <a:rPr lang="de-DE" b="1" dirty="0">
                <a:solidFill>
                  <a:srgbClr val="FF0000"/>
                </a:solidFill>
              </a:rPr>
              <a:t>Auch wenn beide Schiedsrichter das Vorwarnzeichen als erste zeigen 	können (siehe IHF-Erl. 4C), muss dies in der Praxis der Feldschiedsrichter 	(durchaus in Absprache mit dem Torschiedsrichter) übernehmen.</a:t>
            </a:r>
          </a:p>
          <a:p>
            <a:pPr lvl="0">
              <a:tabLst>
                <a:tab pos="1257300" algn="l"/>
              </a:tabLst>
            </a:pPr>
            <a:endParaRPr lang="de-DE" sz="1400" b="1" dirty="0">
              <a:solidFill>
                <a:srgbClr val="FF0000"/>
              </a:solidFill>
            </a:endParaRPr>
          </a:p>
          <a:p>
            <a:pPr marL="1439863" lvl="0" indent="-180975"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de-DE" sz="1600" b="1" dirty="0">
                <a:solidFill>
                  <a:srgbClr val="7030A0"/>
                </a:solidFill>
              </a:rPr>
              <a:t>Nur der Feldschiedsrichter kann den Augenblick bestimmen, in dem ein Angreifer klare Ballkontrolle hat, damit der Beginn des Zählens eindeutig festgelegt ist. Zu Beginn des Vorwarnzeichens sollte der Ball </a:t>
            </a:r>
            <a:r>
              <a:rPr lang="de-DE" sz="1600" b="1" u="sng" dirty="0">
                <a:solidFill>
                  <a:srgbClr val="7030A0"/>
                </a:solidFill>
              </a:rPr>
              <a:t>nicht</a:t>
            </a:r>
            <a:r>
              <a:rPr lang="de-DE" sz="1600" b="1" dirty="0">
                <a:solidFill>
                  <a:srgbClr val="7030A0"/>
                </a:solidFill>
              </a:rPr>
              <a:t> in der Luft sein.</a:t>
            </a:r>
          </a:p>
          <a:p>
            <a:pPr marL="1439863" lvl="0" indent="-180975"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de-DE" sz="1600" b="1" dirty="0">
                <a:solidFill>
                  <a:srgbClr val="7030A0"/>
                </a:solidFill>
              </a:rPr>
              <a:t>Der Feldschiedsrichter muss das Zählen der Pässe übernehmen. Der Torschiedsrichter würde seine Aufgaben vernachlässigen, wenn er die jeweils ballführenden Spieler beobachten müsste.</a:t>
            </a:r>
          </a:p>
        </p:txBody>
      </p:sp>
    </p:spTree>
    <p:extLst>
      <p:ext uri="{BB962C8B-B14F-4D97-AF65-F5344CB8AC3E}">
        <p14:creationId xmlns:p14="http://schemas.microsoft.com/office/powerpoint/2010/main" val="329885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32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052736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Abschließende Anmerkungen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2400" dirty="0">
                <a:solidFill>
                  <a:srgbClr val="FF0000"/>
                </a:solidFill>
              </a:rPr>
              <a:t>Die neuen Bestimmungen zum Passiven Spiel konkretisieren die Handhabung </a:t>
            </a:r>
            <a:r>
              <a:rPr lang="de-DE" sz="2400" b="1" u="sng" dirty="0">
                <a:solidFill>
                  <a:srgbClr val="FF0000"/>
                </a:solidFill>
              </a:rPr>
              <a:t>nach</a:t>
            </a:r>
            <a:r>
              <a:rPr lang="de-DE" sz="2400" dirty="0">
                <a:solidFill>
                  <a:srgbClr val="FF0000"/>
                </a:solidFill>
              </a:rPr>
              <a:t> dem Anzeigen des Vorwarnzeichens!             	</a:t>
            </a:r>
            <a:r>
              <a:rPr lang="de-DE" sz="2400" u="sng" dirty="0">
                <a:solidFill>
                  <a:srgbClr val="0070C0"/>
                </a:solidFill>
              </a:rPr>
              <a:t>IHF-Erläuterung 4 - Abschnitte C und D</a:t>
            </a:r>
          </a:p>
          <a:p>
            <a:endParaRPr lang="de-DE" sz="2000" dirty="0">
              <a:solidFill>
                <a:srgbClr val="FF0000"/>
              </a:solidFill>
            </a:endParaRPr>
          </a:p>
          <a:p>
            <a:r>
              <a:rPr lang="de-DE" sz="2400" dirty="0">
                <a:solidFill>
                  <a:srgbClr val="FF0000"/>
                </a:solidFill>
              </a:rPr>
              <a:t>Die Beurteilung der Spielweise einer Mannschaft </a:t>
            </a:r>
            <a:r>
              <a:rPr lang="de-DE" sz="2400" b="1" u="sng" dirty="0">
                <a:solidFill>
                  <a:srgbClr val="FF0000"/>
                </a:solidFill>
              </a:rPr>
              <a:t>vor</a:t>
            </a:r>
            <a:r>
              <a:rPr lang="de-DE" sz="2400" dirty="0">
                <a:solidFill>
                  <a:srgbClr val="FF0000"/>
                </a:solidFill>
              </a:rPr>
              <a:t> der Anzeige des Vorwarnzeichens verlangt von den Schiedsrichtern weiterhin eine nachvollziehbare Linie, entsprechend den Vorgaben der                       	</a:t>
            </a:r>
            <a:r>
              <a:rPr lang="de-DE" sz="2400" u="sng" dirty="0">
                <a:solidFill>
                  <a:srgbClr val="0070C0"/>
                </a:solidFill>
              </a:rPr>
              <a:t>IHF-Erläuterung 4 - Abschnitte A und B</a:t>
            </a:r>
            <a:endParaRPr lang="de-DE" sz="2400" dirty="0">
              <a:solidFill>
                <a:srgbClr val="0070C0"/>
              </a:solidFill>
            </a:endParaRPr>
          </a:p>
          <a:p>
            <a:endParaRPr lang="de-DE" sz="2400" dirty="0">
              <a:solidFill>
                <a:srgbClr val="FF0000"/>
              </a:solidFill>
            </a:endParaRPr>
          </a:p>
          <a:p>
            <a:r>
              <a:rPr lang="de-DE" sz="2400" dirty="0">
                <a:solidFill>
                  <a:srgbClr val="FF0000"/>
                </a:solidFill>
              </a:rPr>
              <a:t>Beispielhafte Beurteilungsmerkmale dazu finden sich in der                   	</a:t>
            </a:r>
            <a:r>
              <a:rPr lang="de-DE" sz="2400" u="sng" dirty="0">
                <a:solidFill>
                  <a:srgbClr val="0070C0"/>
                </a:solidFill>
              </a:rPr>
              <a:t>IHF-Erläuterung 4 - Abschnitt E</a:t>
            </a:r>
            <a:endParaRPr lang="de-D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4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334" y="1124744"/>
            <a:ext cx="7334250" cy="5153025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33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89124" y="1772816"/>
            <a:ext cx="76217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Vielen Dank für Euer Interesse!</a:t>
            </a:r>
          </a:p>
          <a:p>
            <a:pPr algn="ctr"/>
            <a:r>
              <a:rPr lang="de-DE" sz="54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Allzeit gute Spielleitungen!</a:t>
            </a:r>
          </a:p>
        </p:txBody>
      </p:sp>
    </p:spTree>
    <p:extLst>
      <p:ext uri="{BB962C8B-B14F-4D97-AF65-F5344CB8AC3E}">
        <p14:creationId xmlns:p14="http://schemas.microsoft.com/office/powerpoint/2010/main" val="165151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4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311701"/>
              </p:ext>
            </p:extLst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26" name="Objek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7664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02608" y="552655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69563" y="583935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566545" y="501706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169734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03492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657397" y="422712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3009984" y="5126027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667419" y="350665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482723" y="449633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33223" y="403640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245580" y="347225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492401" y="437510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482723" y="255136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376288" y="548155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376288" y="5526559"/>
            <a:ext cx="464811" cy="4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2922688" y="5526559"/>
            <a:ext cx="1646875" cy="384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570022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705450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46" name="Objekt 4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2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2292 0.0347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87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05 -0.00093 L 0.05105 -0.01065 L 0.23855 0.04352 " pathEditMode="relative" ptsTypes="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5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7664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02608" y="552655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69563" y="583935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566545" y="501706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169734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03492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657397" y="422712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466288" y="4931113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667419" y="350665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482723" y="449633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33223" y="403640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245580" y="347225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492401" y="437510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482723" y="255136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376288" y="548155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H="1">
            <a:off x="2301293" y="4496339"/>
            <a:ext cx="1131257" cy="985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2477715" y="4619552"/>
            <a:ext cx="1101526" cy="993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140050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320159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29" name="Objekt 2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2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11718 -0.1442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18 -0.14422 L 3.05556E-6 2.96296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6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7664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02608" y="552655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69563" y="583935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566545" y="501706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169734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03492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657397" y="422712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667419" y="4583183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667419" y="350665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482723" y="449633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33223" y="403640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245580" y="347225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492401" y="437510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482723" y="255136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376288" y="548155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H="1" flipV="1">
            <a:off x="1547665" y="3823129"/>
            <a:ext cx="687862" cy="76005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 flipV="1">
            <a:off x="2376287" y="4913602"/>
            <a:ext cx="1" cy="56795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554237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048773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91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46 L -0.0125 -0.10926 L -0.10209 -0.25926 L -0.10209 -0.25787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1298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209 0.00046 L -0.04688 0.01296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7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7664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02608" y="552655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69563" y="583935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566545" y="501706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169734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03492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657397" y="422712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634656" y="4842257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667419" y="350665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482723" y="449633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33223" y="403640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245580" y="347225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492401" y="437510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482723" y="255136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376288" y="548155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346624" y="2482072"/>
            <a:ext cx="52301" cy="29160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539132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392972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4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04219 0.07199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358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2.96296E-6 L 0.00052 -0.18935 L 0.00503 -0.44769 L 0.00503 -0.44537 " pathEditMode="relative" rAng="0" ptsTypes="AAAA">
                                      <p:cBhvr>
                                        <p:cTn id="45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8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187748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54703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551685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154874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688632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642537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652559" y="4587863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652559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467863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18363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230720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477541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467863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361428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361429" y="2493234"/>
            <a:ext cx="3653375" cy="299300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256043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166662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24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37 L 0.39792 -0.4453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2208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59259E-6 L 0.01927 -0.02917 L 0.01927 -0.02639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145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22 -0.00046 L 0.01372 -0.0213 " pathEditMode="relative" rAng="0" ptsTypes="AA">
                                      <p:cBhvr>
                                        <p:cTn id="4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9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642885"/>
            <a:ext cx="1547727" cy="2843355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2173633" y="2597886"/>
            <a:ext cx="1747368" cy="509843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743876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30" name="Objekt 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686021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31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092 L 0.16876 -0.42315 L -0.04271 -0.33704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693</Words>
  <Application>Microsoft Office PowerPoint</Application>
  <PresentationFormat>Bildschirmpräsentation (4:3)</PresentationFormat>
  <Paragraphs>138</Paragraphs>
  <Slides>33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7" baseType="lpstr">
      <vt:lpstr>Arial</vt:lpstr>
      <vt:lpstr>Calibri</vt:lpstr>
      <vt:lpstr>Larissa</vt:lpstr>
      <vt:lpstr>Worksheet</vt:lpstr>
      <vt:lpstr>PowerPoint-Präsentation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Scharoff</dc:creator>
  <cp:lastModifiedBy>Jürgen Scharoff</cp:lastModifiedBy>
  <cp:revision>562</cp:revision>
  <cp:lastPrinted>2013-05-03T18:29:52Z</cp:lastPrinted>
  <dcterms:created xsi:type="dcterms:W3CDTF">2013-04-16T17:29:06Z</dcterms:created>
  <dcterms:modified xsi:type="dcterms:W3CDTF">2016-09-24T12:01:36Z</dcterms:modified>
</cp:coreProperties>
</file>